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63" r:id="rId7"/>
    <p:sldId id="260" r:id="rId8"/>
    <p:sldId id="266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johnhockenberry.com/cz/wp-content/uploads/sites/16/2021/09/1632228784_newFile.jpg" TargetMode="External"/><Relationship Id="rId13" Type="http://schemas.openxmlformats.org/officeDocument/2006/relationships/hyperlink" Target="https://imgresizer.eurosport.com/unsafe/1200x0/filters:format(jpeg):focal(1783x431:1785x429)/origin-imgresizer.eurosport.com/2021/12/17/3273134-66979948-2560-1440.jpg" TargetMode="External"/><Relationship Id="rId18" Type="http://schemas.openxmlformats.org/officeDocument/2006/relationships/hyperlink" Target="https://www.wallpaperup.com/uploads/wallpapers/2014/05/09/350723/fb9095fc2c82a674c95d9bfee18ff128.jpg" TargetMode="External"/><Relationship Id="rId3" Type="http://schemas.openxmlformats.org/officeDocument/2006/relationships/hyperlink" Target="https://i.iplsc.com/fernando-alonso-na-podium-grand-prix-kataru-2021/000DQG1Y171G9XY0-C122-F4.jpg" TargetMode="External"/><Relationship Id="rId21" Type="http://schemas.openxmlformats.org/officeDocument/2006/relationships/hyperlink" Target="https://www.autickar.cz/files/obrazky/blogy/741/blogy-79831-Giuseppe-Farina-s-Alfou-158-se-kterou-ziskal-titul-mistra-sveta-ve-Formuli-1.jpg" TargetMode="External"/><Relationship Id="rId7" Type="http://schemas.openxmlformats.org/officeDocument/2006/relationships/hyperlink" Target="https://www.formula1.com/content/fom-website/en/drivers/lewis-hamilton/_jcr_content/image.img.640.medium.jpg/1617101457462.jpg" TargetMode="External"/><Relationship Id="rId12" Type="http://schemas.openxmlformats.org/officeDocument/2006/relationships/hyperlink" Target="https://d62-a.sdn.cz/d_62/c_img_gT_J/qKmBy/Fangio.jpeg" TargetMode="External"/><Relationship Id="rId17" Type="http://schemas.openxmlformats.org/officeDocument/2006/relationships/hyperlink" Target="https://img.favcars.com/renault/formula-1/photos_renault_formula-1_2006_7.jpg" TargetMode="External"/><Relationship Id="rId2" Type="http://schemas.openxmlformats.org/officeDocument/2006/relationships/hyperlink" Target="https://cs.wikipedia.org/wiki/Mistrovstv%C3%AD_sv%C4%9Bta_jezdc%C5%AF_F1#Rekordy" TargetMode="External"/><Relationship Id="rId16" Type="http://schemas.openxmlformats.org/officeDocument/2006/relationships/hyperlink" Target="https://e2.365dm.com/20/11/2048x1152/skysports-w-series-2019-naomi-schiff_5169658.jpg" TargetMode="External"/><Relationship Id="rId20" Type="http://schemas.openxmlformats.org/officeDocument/2006/relationships/hyperlink" Target="https://f1news.autoroad.cz/pictures/photo/2019/05/15/pirelli-107-979467b13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trodepo.cz/wp-content/uploads/2020/07/sebastian-vettel-will-leave-ferrari-at-the-end-of-2020-goodwood-12052020-800x445.jpg" TargetMode="External"/><Relationship Id="rId11" Type="http://schemas.openxmlformats.org/officeDocument/2006/relationships/hyperlink" Target="https://vz.cnwimg.com/thumb-1200x/wp-content/uploads/2014/08/GettyImages-537112233-e1588541658872.jpg" TargetMode="External"/><Relationship Id="rId5" Type="http://schemas.openxmlformats.org/officeDocument/2006/relationships/hyperlink" Target="https://i1.wp.com/czechmag.cz/wp-content/uploads/2019/09/niki-lauda-fotka-po-nehode.jpg?fit=1024%2C576&amp;ssl=1" TargetMode="External"/><Relationship Id="rId15" Type="http://schemas.openxmlformats.org/officeDocument/2006/relationships/hyperlink" Target="https://upload.wikimedia.org/wikipedia/commons/1/11/FIA_F3_Austria_2019_Nr._21_Vips_2.jpg" TargetMode="External"/><Relationship Id="rId10" Type="http://schemas.openxmlformats.org/officeDocument/2006/relationships/hyperlink" Target="https://upload.wikimedia.org/wikipedia/commons/9/96/F12019_Schloss_Gabelhofen_%2822%29.jpg" TargetMode="External"/><Relationship Id="rId19" Type="http://schemas.openxmlformats.org/officeDocument/2006/relationships/hyperlink" Target="https://d62-a.sdn.cz/d_62/c_img_F_D/rS0CLo/ferrari-f1-ferrari-f1-f2004-ferrari-f2004.jpeg" TargetMode="External"/><Relationship Id="rId4" Type="http://schemas.openxmlformats.org/officeDocument/2006/relationships/hyperlink" Target="https://www.zajezdime.cz/wp-content/uploads/ayrton_senna_6.jpg" TargetMode="External"/><Relationship Id="rId9" Type="http://schemas.openxmlformats.org/officeDocument/2006/relationships/hyperlink" Target="https://www.zajezdime.cz/wp-content/uploads/Michael-Schumacher-Mika-H%C3%A4kkinen-1200x800.jpg" TargetMode="External"/><Relationship Id="rId14" Type="http://schemas.openxmlformats.org/officeDocument/2006/relationships/hyperlink" Target="https://cdn-1.motorsport.com/images/amp/YMdnMp12/s1000/oscar-piastri-prema-racing-1.jpg" TargetMode="External"/><Relationship Id="rId22" Type="http://schemas.openxmlformats.org/officeDocument/2006/relationships/hyperlink" Target="https://1gr.cz/fotky/idnes/20/052/cl5/ROU835426_GiuseppeFarina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26085cb8e71ffc28af4863afb4e38b7b/a906d4153863/ed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20A1A-4F84-484C-AF6A-FE5392C8A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Formule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390454-71AF-401A-A544-ABA5112930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Matěj Remeš</a:t>
            </a:r>
          </a:p>
        </p:txBody>
      </p:sp>
    </p:spTree>
    <p:extLst>
      <p:ext uri="{BB962C8B-B14F-4D97-AF65-F5344CB8AC3E}">
        <p14:creationId xmlns:p14="http://schemas.microsoft.com/office/powerpoint/2010/main" val="87908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65D4C-3E80-4EB3-8274-B2FC0A43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27" y="318146"/>
            <a:ext cx="9905998" cy="147857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2EF6E-2BFE-4B24-889A-17B97847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27" y="1796716"/>
            <a:ext cx="9905998" cy="4743138"/>
          </a:xfrm>
        </p:spPr>
        <p:txBody>
          <a:bodyPr>
            <a:normAutofit fontScale="40000" lnSpcReduction="20000"/>
          </a:bodyPr>
          <a:lstStyle/>
          <a:p>
            <a:r>
              <a:rPr lang="cs-CZ" sz="1400" dirty="0">
                <a:hlinkClick r:id="rId2"/>
              </a:rPr>
              <a:t>https://cs.wikipedia.org/wiki/Mistrovstv%C3%AD_sv%C4%9Bta_jezdc%C5%AF_F1#Rekordy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https://i.iplsc.com/fernando-alonso-na-podium-grand-prix-kataru-2021/000DQG1Y171G9XY0-C122-F4.jpg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https://www.zajezdime.cz/wp-content/uploads/ayrton_senna_6.jpg</a:t>
            </a:r>
            <a:endParaRPr lang="cs-CZ" sz="1400" dirty="0"/>
          </a:p>
          <a:p>
            <a:r>
              <a:rPr lang="cs-CZ" sz="1400" dirty="0">
                <a:hlinkClick r:id="rId5"/>
              </a:rPr>
              <a:t>https://i1.wp.com/czechmag.cz/wp-content/uploads/2019/09/niki-lauda-fotka-po-nehode.jpg?fit=1024%2C576&amp;ssl=1</a:t>
            </a:r>
            <a:endParaRPr lang="cs-CZ" sz="1400" dirty="0"/>
          </a:p>
          <a:p>
            <a:r>
              <a:rPr lang="cs-CZ" sz="1400" dirty="0">
                <a:hlinkClick r:id="rId6"/>
              </a:rPr>
              <a:t>https://www.retrodepo.cz/wp-content/uploads/2020/07/sebastian-vettel-will-leave-ferrari-at-the-end-of-2020-goodwood-12052020-800x445.jpg</a:t>
            </a:r>
            <a:endParaRPr lang="cs-CZ" sz="1400" dirty="0"/>
          </a:p>
          <a:p>
            <a:r>
              <a:rPr lang="cs-CZ" sz="1400" dirty="0">
                <a:hlinkClick r:id="rId7"/>
              </a:rPr>
              <a:t>https://www.formula1.com/content/fom-website/en/drivers/lewis-hamilton/_jcr_content/image.img.640.medium.jpg/1617101457462.jpg</a:t>
            </a:r>
            <a:endParaRPr lang="cs-CZ" sz="1400" dirty="0"/>
          </a:p>
          <a:p>
            <a:r>
              <a:rPr lang="cs-CZ" sz="1400" b="1" dirty="0">
                <a:hlinkClick r:id="rId8"/>
              </a:rPr>
              <a:t>https://johnhockenberry.com/cz/wp-content/uploads/sites/16/2021/09/1632228784_newFile.jpg</a:t>
            </a:r>
            <a:endParaRPr lang="cs-CZ" sz="1400" b="1" dirty="0"/>
          </a:p>
          <a:p>
            <a:r>
              <a:rPr lang="cs-CZ" sz="1400" b="1" dirty="0">
                <a:hlinkClick r:id="rId9"/>
              </a:rPr>
              <a:t>https://www.zajezdime.cz/wp-content/uploads/Michael-Schumacher-Mika-H%C3%A4kkinen-1200x800.jpg</a:t>
            </a:r>
            <a:endParaRPr lang="cs-CZ" sz="1400" b="1" dirty="0"/>
          </a:p>
          <a:p>
            <a:r>
              <a:rPr lang="cs-CZ" sz="1400" b="1" dirty="0">
                <a:hlinkClick r:id="rId10"/>
              </a:rPr>
              <a:t>https://upload.wikimedia.org/wikipedia/commons/9/96/F12019_Schloss_Gabelhofen_%2822%29.jpg</a:t>
            </a:r>
            <a:endParaRPr lang="cs-CZ" sz="1400" b="1" dirty="0"/>
          </a:p>
          <a:p>
            <a:r>
              <a:rPr lang="cs-CZ" sz="1400" b="1" dirty="0">
                <a:hlinkClick r:id="rId11"/>
              </a:rPr>
              <a:t>https://vz.cnwimg.com/thumb-1200x/wp-content/uploads/2014/08/GettyImages-537112233-e1588541658872.jpg</a:t>
            </a:r>
            <a:endParaRPr lang="cs-CZ" sz="1400" b="1" dirty="0"/>
          </a:p>
          <a:p>
            <a:r>
              <a:rPr lang="cs-CZ" sz="1400" b="1" dirty="0">
                <a:hlinkClick r:id="rId12"/>
              </a:rPr>
              <a:t>https://d62-a.sdn.cz/d_62/c_img_gT_J/qKmBy/Fangio.jpeg</a:t>
            </a:r>
            <a:endParaRPr lang="cs-CZ" sz="1400" b="1" dirty="0"/>
          </a:p>
          <a:p>
            <a:r>
              <a:rPr lang="cs-CZ" sz="1400" b="1" dirty="0">
                <a:hlinkClick r:id="rId13"/>
              </a:rPr>
              <a:t>https://imgresizer.eurosport.com/unsafe/1200x0/filters:format(jpeg):focal(1783x431:1785x429)/origin-imgresizer.eurosport.com/2021/12/17/3273134-66979948-2560-1440.jpg</a:t>
            </a:r>
            <a:endParaRPr lang="cs-CZ" sz="1400" b="1" dirty="0"/>
          </a:p>
          <a:p>
            <a:r>
              <a:rPr lang="cs-CZ" sz="1400" b="1" dirty="0">
                <a:hlinkClick r:id="rId14"/>
              </a:rPr>
              <a:t>https://cdn-1.motorsport.com/images/amp/YMdnMp12/s1000/oscar-piastri-prema-racing-1.jpg</a:t>
            </a:r>
            <a:endParaRPr lang="cs-CZ" sz="1400" b="1" dirty="0"/>
          </a:p>
          <a:p>
            <a:r>
              <a:rPr lang="cs-CZ" sz="1400" b="1" dirty="0">
                <a:hlinkClick r:id="rId15"/>
              </a:rPr>
              <a:t>https://upload.wikimedia.org/wikipedia/commons/1/11/FIA_F3_Austria_2019_Nr._21_Vips_2.jpg</a:t>
            </a:r>
            <a:endParaRPr lang="cs-CZ" sz="1400" b="1" dirty="0"/>
          </a:p>
          <a:p>
            <a:r>
              <a:rPr lang="cs-CZ" sz="1400" b="1" dirty="0">
                <a:hlinkClick r:id="rId16"/>
              </a:rPr>
              <a:t>https://e2.365dm.com/20/11/2048x1152/skysports-w-series-2019-naomi-schiff_5169658.jpg</a:t>
            </a:r>
            <a:endParaRPr lang="cs-CZ" sz="1400" b="1" dirty="0"/>
          </a:p>
          <a:p>
            <a:r>
              <a:rPr lang="cs-CZ" sz="1400" b="1" dirty="0">
                <a:hlinkClick r:id="rId17"/>
              </a:rPr>
              <a:t>https://img.favcars.com/renault/formula-1/photos_renault_formula-1_2006_7.jpg</a:t>
            </a:r>
            <a:endParaRPr lang="cs-CZ" sz="1400" b="1" dirty="0"/>
          </a:p>
          <a:p>
            <a:r>
              <a:rPr lang="cs-CZ" sz="1400" b="1" dirty="0">
                <a:hlinkClick r:id="rId18"/>
              </a:rPr>
              <a:t>https://www.wallpaperup.com/uploads/wallpapers/2014/05/09/350723/fb9095fc2c82a674c95d9bfee18ff128.jpg</a:t>
            </a:r>
            <a:endParaRPr lang="cs-CZ" sz="1400" b="1" dirty="0"/>
          </a:p>
          <a:p>
            <a:r>
              <a:rPr lang="cs-CZ" sz="1400" b="1" dirty="0">
                <a:hlinkClick r:id="rId19"/>
              </a:rPr>
              <a:t>https://d62-a.sdn.cz/d_62/c_img_F_D/rS0CLo/ferrari-f1-ferrari-f1-f2004-ferrari-f2004.jpeg</a:t>
            </a:r>
            <a:endParaRPr lang="cs-CZ" sz="1400" b="1" dirty="0"/>
          </a:p>
          <a:p>
            <a:r>
              <a:rPr lang="cs-CZ" sz="1400" b="1" dirty="0">
                <a:hlinkClick r:id="rId20"/>
              </a:rPr>
              <a:t>https://f1news.autoroad.cz/pictures/photo/2019/05/15/pirelli-107-979467b13f.jpg</a:t>
            </a:r>
            <a:endParaRPr lang="cs-CZ" sz="1400" b="1" dirty="0"/>
          </a:p>
          <a:p>
            <a:r>
              <a:rPr lang="cs-CZ" sz="1400" b="1" dirty="0">
                <a:hlinkClick r:id="rId21"/>
              </a:rPr>
              <a:t>https://www.autickar.cz/files/obrazky/blogy/741/blogy-79831-Giuseppe-Farina-s-Alfou-158-se-kterou-ziskal-titul-mistra-sveta-ve-Formuli-1.jpg</a:t>
            </a:r>
            <a:endParaRPr lang="cs-CZ" sz="1400" b="1" dirty="0"/>
          </a:p>
          <a:p>
            <a:r>
              <a:rPr lang="cs-CZ" sz="1400" b="1" dirty="0">
                <a:hlinkClick r:id="rId22"/>
              </a:rPr>
              <a:t>https://1gr.cz/fotky/idnes/20/052/cl5/ROU835426_GiuseppeFarina3.jpg</a:t>
            </a:r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30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B77E3-95CB-4A03-A891-277B1EA8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C1293-2F29-4CD3-AB7D-105A62D55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 na menti.com je 7661 7400</a:t>
            </a:r>
          </a:p>
          <a:p>
            <a:r>
              <a:rPr lang="cs-CZ" dirty="0">
                <a:hlinkClick r:id="rId2"/>
              </a:rPr>
              <a:t>https://www.mentimeter.com/s/26085cb8e71ffc28af4863afb4e38b7b/a906d4153863/edit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63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F3279-F551-41A5-8EF8-DD39BBE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96974-A76D-47A5-B248-E5825EC8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78433"/>
            <a:ext cx="9905999" cy="3541714"/>
          </a:xfrm>
        </p:spPr>
        <p:txBody>
          <a:bodyPr/>
          <a:lstStyle/>
          <a:p>
            <a:r>
              <a:rPr lang="cs-CZ" dirty="0"/>
              <a:t>První závod Formule 1 se jel v roce 1950 v Británii na </a:t>
            </a:r>
            <a:r>
              <a:rPr lang="cs-CZ" dirty="0" err="1"/>
              <a:t>Silverstonu</a:t>
            </a:r>
            <a:r>
              <a:rPr lang="cs-CZ" dirty="0"/>
              <a:t>.</a:t>
            </a:r>
          </a:p>
          <a:p>
            <a:r>
              <a:rPr lang="cs-CZ" dirty="0"/>
              <a:t>Prvním mistrem světa se stal Giuseppe </a:t>
            </a:r>
            <a:r>
              <a:rPr lang="cs-CZ" dirty="0" err="1"/>
              <a:t>Farina</a:t>
            </a:r>
            <a:r>
              <a:rPr lang="cs-CZ" dirty="0"/>
              <a:t>.</a:t>
            </a:r>
          </a:p>
          <a:p>
            <a:r>
              <a:rPr lang="cs-CZ" dirty="0"/>
              <a:t>V prvním roce se jelo 7 závodů.</a:t>
            </a:r>
          </a:p>
          <a:p>
            <a:r>
              <a:rPr lang="cs-CZ" dirty="0"/>
              <a:t>V roce 1950 bylo kvalifikováno 22 jezdců(celkem jich bylo 49).</a:t>
            </a:r>
          </a:p>
          <a:p>
            <a:endParaRPr lang="cs-CZ" dirty="0"/>
          </a:p>
        </p:txBody>
      </p:sp>
      <p:pic>
        <p:nvPicPr>
          <p:cNvPr id="5122" name="Picture 2" descr="STALO SE 13. KVĚTNA: Před 70 lety se zrodila F1. A Farina vyhrál první  závod - iDNES.cz">
            <a:extLst>
              <a:ext uri="{FF2B5EF4-FFF2-40B4-BE49-F238E27FC236}">
                <a16:creationId xmlns:a16="http://schemas.microsoft.com/office/drawing/2014/main" id="{3ED9EA27-199A-488E-AB5F-715C76D1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28" y="4010357"/>
            <a:ext cx="3771118" cy="26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useppe Farina - první král Formule 1 | Autíčkář.cz">
            <a:extLst>
              <a:ext uri="{FF2B5EF4-FFF2-40B4-BE49-F238E27FC236}">
                <a16:creationId xmlns:a16="http://schemas.microsoft.com/office/drawing/2014/main" id="{DF8B0EC2-0A46-4B23-A4E4-FA4948F0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56" y="4020482"/>
            <a:ext cx="3669838" cy="26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50CC7-BE38-4DC2-A4C9-7A0A9DC9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rekordy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6B273-FE51-40CA-9610-1EF4FEC5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0346"/>
            <a:ext cx="9905999" cy="3900855"/>
          </a:xfrm>
        </p:spPr>
        <p:txBody>
          <a:bodyPr>
            <a:normAutofit/>
          </a:bodyPr>
          <a:lstStyle/>
          <a:p>
            <a:r>
              <a:rPr lang="en-US" dirty="0" err="1"/>
              <a:t>Nejv</a:t>
            </a:r>
            <a:r>
              <a:rPr lang="cs-CZ" dirty="0"/>
              <a:t>ě</a:t>
            </a:r>
            <a:r>
              <a:rPr lang="en-US" dirty="0"/>
              <a:t>t</a:t>
            </a:r>
            <a:r>
              <a:rPr lang="cs-CZ" dirty="0" err="1"/>
              <a:t>ší</a:t>
            </a:r>
            <a:r>
              <a:rPr lang="en-US" dirty="0"/>
              <a:t>ho po</a:t>
            </a:r>
            <a:r>
              <a:rPr lang="cs-CZ" dirty="0"/>
              <a:t>č</a:t>
            </a:r>
            <a:r>
              <a:rPr lang="en-US" dirty="0" err="1"/>
              <a:t>tu</a:t>
            </a:r>
            <a:r>
              <a:rPr lang="en-US" dirty="0"/>
              <a:t> 7 </a:t>
            </a:r>
            <a:r>
              <a:rPr lang="en-US" dirty="0" err="1"/>
              <a:t>titul</a:t>
            </a:r>
            <a:r>
              <a:rPr lang="cs-CZ" dirty="0"/>
              <a:t>ů</a:t>
            </a:r>
            <a:r>
              <a:rPr lang="en-US" dirty="0"/>
              <a:t> </a:t>
            </a:r>
            <a:r>
              <a:rPr lang="en-US" dirty="0" err="1"/>
              <a:t>mistra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cs-CZ" dirty="0"/>
              <a:t>ě</a:t>
            </a:r>
            <a:r>
              <a:rPr lang="en-US" dirty="0"/>
              <a:t>ta dos</a:t>
            </a:r>
            <a:r>
              <a:rPr lang="cs-CZ" dirty="0" err="1"/>
              <a:t>áhl</a:t>
            </a:r>
            <a:r>
              <a:rPr lang="cs-CZ" dirty="0"/>
              <a:t> v této době jen Michael Schumacher a Lewis </a:t>
            </a:r>
            <a:r>
              <a:rPr lang="cs-CZ" dirty="0" err="1"/>
              <a:t>Hamilton</a:t>
            </a:r>
            <a:r>
              <a:rPr lang="cs-CZ" dirty="0"/>
              <a:t>.</a:t>
            </a:r>
          </a:p>
          <a:p>
            <a:r>
              <a:rPr lang="cs-CZ" dirty="0"/>
              <a:t>Nejvíce pohárů konstruktérů dosáhlo Ferrari a to 16.</a:t>
            </a:r>
          </a:p>
          <a:p>
            <a:r>
              <a:rPr lang="cs-CZ" dirty="0"/>
              <a:t>Nejmladší vítěz velké ceny je Max Verstappen. Je také historicky nejmladší jezdec.</a:t>
            </a:r>
          </a:p>
          <a:p>
            <a:r>
              <a:rPr lang="cs-CZ" dirty="0"/>
              <a:t>Nejmladším mistrem světa se stal Sebastian </a:t>
            </a:r>
            <a:r>
              <a:rPr lang="cs-CZ" dirty="0" err="1"/>
              <a:t>Vettel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11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97DC-AE53-4540-871F-6B5BC5A4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Vozy Formule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78B88-8755-4E67-A680-701F514F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</a:t>
            </a:r>
            <a:r>
              <a:rPr lang="cs-CZ" dirty="0"/>
              <a:t>í motor uložený uprostřed hned za </a:t>
            </a:r>
            <a:r>
              <a:rPr lang="cs-CZ" dirty="0" err="1"/>
              <a:t>monokokem</a:t>
            </a:r>
            <a:r>
              <a:rPr lang="cs-CZ" dirty="0"/>
              <a:t> ve, kterém sedí jezdec.</a:t>
            </a:r>
          </a:p>
          <a:p>
            <a:r>
              <a:rPr lang="cs-CZ" dirty="0"/>
              <a:t>Vozy mají také mnoho aerodynamických prvků, které jim dovolují zatáčet ve velkých rychlostech.</a:t>
            </a:r>
          </a:p>
        </p:txBody>
      </p:sp>
      <p:pic>
        <p:nvPicPr>
          <p:cNvPr id="3074" name="Picture 2" descr="Photos of Renault R26 2006 (1024x768)">
            <a:extLst>
              <a:ext uri="{FF2B5EF4-FFF2-40B4-BE49-F238E27FC236}">
                <a16:creationId xmlns:a16="http://schemas.microsoft.com/office/drawing/2014/main" id="{EF79E8DE-0122-4CC0-A35E-1B7D46D2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3" y="3905983"/>
            <a:ext cx="3197470" cy="23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14 Red Bull RB10 formula f-1 race racing h wallpaper | 2048x1536 | 350723  | WallpaperUP">
            <a:extLst>
              <a:ext uri="{FF2B5EF4-FFF2-40B4-BE49-F238E27FC236}">
                <a16:creationId xmlns:a16="http://schemas.microsoft.com/office/drawing/2014/main" id="{95A06AC7-F5AB-468B-AB08-AD339A8C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7" y="3905983"/>
            <a:ext cx="3197469" cy="23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errari F2004 – podezřele dobrý monopost - Garáž.cz">
            <a:extLst>
              <a:ext uri="{FF2B5EF4-FFF2-40B4-BE49-F238E27FC236}">
                <a16:creationId xmlns:a16="http://schemas.microsoft.com/office/drawing/2014/main" id="{E4FB76E2-2F10-4806-A05D-932FA887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05983"/>
            <a:ext cx="3197469" cy="23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8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97DC-AE53-4540-871F-6B5BC5A4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Vozy Formule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78B88-8755-4E67-A680-701F514F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7254"/>
            <a:ext cx="9905999" cy="4023947"/>
          </a:xfrm>
        </p:spPr>
        <p:txBody>
          <a:bodyPr>
            <a:normAutofit/>
          </a:bodyPr>
          <a:lstStyle/>
          <a:p>
            <a:r>
              <a:rPr lang="cs-CZ" sz="2200" b="1" u="sng" dirty="0"/>
              <a:t>Motor</a:t>
            </a:r>
          </a:p>
          <a:p>
            <a:pPr lvl="1"/>
            <a:r>
              <a:rPr lang="cs-CZ" dirty="0"/>
              <a:t>Mezi sezónami 2008 až 2013 se používaly osmiválcové motory o výkonu 750 koní.</a:t>
            </a:r>
          </a:p>
          <a:p>
            <a:pPr lvl="1"/>
            <a:r>
              <a:rPr lang="cs-CZ" dirty="0"/>
              <a:t>Od roku 2014 až do teď se používají motory šestiválcové s turbodmychadlem a ERS.</a:t>
            </a:r>
          </a:p>
          <a:p>
            <a:r>
              <a:rPr lang="cs-CZ" sz="2200" b="1" u="sng" dirty="0"/>
              <a:t>Pneumatiky</a:t>
            </a:r>
          </a:p>
          <a:p>
            <a:pPr lvl="1"/>
            <a:r>
              <a:rPr lang="cs-CZ" dirty="0"/>
              <a:t>Do roku 2009 se používaly pneumatiky se vzorkem, ale od tohoto roku se používají </a:t>
            </a:r>
            <a:r>
              <a:rPr lang="cs-CZ" dirty="0" err="1"/>
              <a:t>slicky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Hlavním a jediným dodavatelem pneumatik je značka </a:t>
            </a:r>
            <a:r>
              <a:rPr lang="cs-CZ" dirty="0" err="1"/>
              <a:t>Pirelli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Pneumatiky mají několik druhů směsí, dělí se podle tvrdosti a určení.</a:t>
            </a:r>
          </a:p>
          <a:p>
            <a:endParaRPr lang="cs-CZ" sz="2200" dirty="0"/>
          </a:p>
          <a:p>
            <a:endParaRPr lang="cs-CZ" dirty="0"/>
          </a:p>
        </p:txBody>
      </p:sp>
      <p:pic>
        <p:nvPicPr>
          <p:cNvPr id="4098" name="Picture 2" descr="Vývoj Pirelli přišel vniveč, týmy nové pneumatiky pro rok 2020 jednomyslně  odmítly | F1NEWS.cz">
            <a:extLst>
              <a:ext uri="{FF2B5EF4-FFF2-40B4-BE49-F238E27FC236}">
                <a16:creationId xmlns:a16="http://schemas.microsoft.com/office/drawing/2014/main" id="{E2EC9F69-A7C1-407F-978C-601B0D49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72" y="1767254"/>
            <a:ext cx="7457882" cy="41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8D719-5358-4EDD-B372-9037EC2A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Doprovodné série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37841A-B03E-4DA7-A2DD-727C7775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F2</a:t>
            </a:r>
          </a:p>
          <a:p>
            <a:r>
              <a:rPr lang="cs-CZ" dirty="0"/>
              <a:t>F3</a:t>
            </a:r>
          </a:p>
          <a:p>
            <a:r>
              <a:rPr lang="cs-CZ" dirty="0"/>
              <a:t>W </a:t>
            </a:r>
            <a:r>
              <a:rPr lang="cs-CZ" dirty="0" err="1"/>
              <a:t>series</a:t>
            </a:r>
            <a:endParaRPr lang="cs-CZ" dirty="0"/>
          </a:p>
        </p:txBody>
      </p:sp>
      <p:pic>
        <p:nvPicPr>
          <p:cNvPr id="2050" name="Picture 2" descr="F2 Jeddah: Piastri wins red-flagged shortened feature race">
            <a:extLst>
              <a:ext uri="{FF2B5EF4-FFF2-40B4-BE49-F238E27FC236}">
                <a16:creationId xmlns:a16="http://schemas.microsoft.com/office/drawing/2014/main" id="{10A846FF-2FD1-4E6A-B3B9-9280D82A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32" y="2018437"/>
            <a:ext cx="6452559" cy="43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86AFC1-68AA-4FD6-80BF-4D3FD36C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45" y="2018437"/>
            <a:ext cx="7650305" cy="43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 Series added to F1 support bill for eight races in 2021 season | F1 News">
            <a:extLst>
              <a:ext uri="{FF2B5EF4-FFF2-40B4-BE49-F238E27FC236}">
                <a16:creationId xmlns:a16="http://schemas.microsoft.com/office/drawing/2014/main" id="{33D5816C-2A75-4F44-A205-A20E3792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3" y="1977889"/>
            <a:ext cx="7723387" cy="434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03DA9-3AF7-40D3-9638-04DDCFF8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Nejúspěšnější jezdci Formule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0D635-16C3-4C50-B728-536FCCAC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4476"/>
            <a:ext cx="9905999" cy="45844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Michael Schumacher</a:t>
            </a:r>
          </a:p>
          <a:p>
            <a:r>
              <a:rPr lang="cs-CZ" dirty="0"/>
              <a:t>Lewis </a:t>
            </a:r>
            <a:r>
              <a:rPr lang="cs-CZ" dirty="0" err="1"/>
              <a:t>Hamilton</a:t>
            </a:r>
            <a:endParaRPr lang="cs-CZ" dirty="0"/>
          </a:p>
          <a:p>
            <a:r>
              <a:rPr lang="cs-CZ" dirty="0"/>
              <a:t>Sebastian </a:t>
            </a:r>
            <a:r>
              <a:rPr lang="cs-CZ" dirty="0" err="1"/>
              <a:t>Vettel</a:t>
            </a:r>
            <a:endParaRPr lang="cs-CZ" dirty="0"/>
          </a:p>
          <a:p>
            <a:r>
              <a:rPr lang="cs-CZ" dirty="0"/>
              <a:t>Niki Lauda</a:t>
            </a:r>
          </a:p>
          <a:p>
            <a:r>
              <a:rPr lang="cs-CZ" dirty="0" err="1"/>
              <a:t>Ayrton</a:t>
            </a:r>
            <a:r>
              <a:rPr lang="cs-CZ" dirty="0"/>
              <a:t> </a:t>
            </a:r>
            <a:r>
              <a:rPr lang="cs-CZ" dirty="0" err="1"/>
              <a:t>Senna</a:t>
            </a:r>
            <a:endParaRPr lang="cs-CZ" dirty="0"/>
          </a:p>
          <a:p>
            <a:r>
              <a:rPr lang="cs-CZ" dirty="0"/>
              <a:t>Fernando </a:t>
            </a:r>
            <a:r>
              <a:rPr lang="cs-CZ" dirty="0" err="1"/>
              <a:t>Alonso</a:t>
            </a:r>
            <a:endParaRPr lang="cs-CZ" dirty="0"/>
          </a:p>
          <a:p>
            <a:r>
              <a:rPr lang="cs-CZ" dirty="0"/>
              <a:t>Mika </a:t>
            </a:r>
            <a:r>
              <a:rPr lang="cs-CZ" dirty="0" err="1"/>
              <a:t>Hakkinen</a:t>
            </a:r>
            <a:endParaRPr lang="cs-CZ" dirty="0"/>
          </a:p>
          <a:p>
            <a:r>
              <a:rPr lang="cs-CZ" dirty="0" err="1"/>
              <a:t>Kimi</a:t>
            </a:r>
            <a:r>
              <a:rPr lang="cs-CZ" dirty="0"/>
              <a:t> </a:t>
            </a:r>
            <a:r>
              <a:rPr lang="cs-CZ" dirty="0" err="1"/>
              <a:t>Raikkonen</a:t>
            </a:r>
            <a:endParaRPr lang="cs-CZ" dirty="0"/>
          </a:p>
          <a:p>
            <a:r>
              <a:rPr lang="cs-CZ" dirty="0"/>
              <a:t>Alain Prost</a:t>
            </a:r>
          </a:p>
          <a:p>
            <a:r>
              <a:rPr lang="cs-CZ" dirty="0"/>
              <a:t>Juan Manuel </a:t>
            </a:r>
            <a:r>
              <a:rPr lang="cs-CZ" dirty="0" err="1"/>
              <a:t>Fangio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Michael Schumacher: Sedminásobná kariéra mistra světa ve formuli jedna -  John Hockenberry [CZ]">
            <a:extLst>
              <a:ext uri="{FF2B5EF4-FFF2-40B4-BE49-F238E27FC236}">
                <a16:creationId xmlns:a16="http://schemas.microsoft.com/office/drawing/2014/main" id="{4862FBAE-A8CC-4696-B53B-1E2EA815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60" y="2360999"/>
            <a:ext cx="4149842" cy="31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wis Hamilton - F1 Driver for Mercedes">
            <a:extLst>
              <a:ext uri="{FF2B5EF4-FFF2-40B4-BE49-F238E27FC236}">
                <a16:creationId xmlns:a16="http://schemas.microsoft.com/office/drawing/2014/main" id="{B41668C7-23DB-4D5F-8731-C80FBF60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6" y="2450506"/>
            <a:ext cx="2930127" cy="29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č byl Sebastian Vettel vyhozen od Ferrari? - RetroDepo">
            <a:extLst>
              <a:ext uri="{FF2B5EF4-FFF2-40B4-BE49-F238E27FC236}">
                <a16:creationId xmlns:a16="http://schemas.microsoft.com/office/drawing/2014/main" id="{490C8BF0-9069-456E-9F41-8D6B9D69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82" y="2959077"/>
            <a:ext cx="3574197" cy="20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ki Lauda: Pilot formule, který přežil ohnivé peklo - CZECHMAG">
            <a:extLst>
              <a:ext uri="{FF2B5EF4-FFF2-40B4-BE49-F238E27FC236}">
                <a16:creationId xmlns:a16="http://schemas.microsoft.com/office/drawing/2014/main" id="{A1093FA5-86D0-40FB-A329-1EF671AE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7" y="2816614"/>
            <a:ext cx="4029988" cy="22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yper Ayrton Senna">
            <a:extLst>
              <a:ext uri="{FF2B5EF4-FFF2-40B4-BE49-F238E27FC236}">
                <a16:creationId xmlns:a16="http://schemas.microsoft.com/office/drawing/2014/main" id="{47849AC5-4B7C-40B9-AB45-BBE01629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76" y="2685049"/>
            <a:ext cx="3166694" cy="253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1. Historyczne podium Fernando Alonso w Katarze - Sport w INTERIA.PL">
            <a:extLst>
              <a:ext uri="{FF2B5EF4-FFF2-40B4-BE49-F238E27FC236}">
                <a16:creationId xmlns:a16="http://schemas.microsoft.com/office/drawing/2014/main" id="{E69D9D9C-A2AA-45B2-8C88-4E3E8C51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01" y="2713178"/>
            <a:ext cx="3717925" cy="24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ka Häkkinen">
            <a:extLst>
              <a:ext uri="{FF2B5EF4-FFF2-40B4-BE49-F238E27FC236}">
                <a16:creationId xmlns:a16="http://schemas.microsoft.com/office/drawing/2014/main" id="{F4D01231-40F2-476D-BF9D-6EF3BE54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02" y="2665851"/>
            <a:ext cx="3857624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imi Räikkönen – Wikipedie">
            <a:extLst>
              <a:ext uri="{FF2B5EF4-FFF2-40B4-BE49-F238E27FC236}">
                <a16:creationId xmlns:a16="http://schemas.microsoft.com/office/drawing/2014/main" id="{4FAC47C4-F02D-46ED-9AE8-17166B30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02" y="1925078"/>
            <a:ext cx="2718140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lain Prost Net Worth | Celebrity Net Worth">
            <a:extLst>
              <a:ext uri="{FF2B5EF4-FFF2-40B4-BE49-F238E27FC236}">
                <a16:creationId xmlns:a16="http://schemas.microsoft.com/office/drawing/2014/main" id="{03897CA4-942A-4FEC-91B0-7C96269C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82" y="2175352"/>
            <a:ext cx="3571796" cy="358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říběh argentinského pilota Formule 1 Juana Manuela Fangia">
            <a:extLst>
              <a:ext uri="{FF2B5EF4-FFF2-40B4-BE49-F238E27FC236}">
                <a16:creationId xmlns:a16="http://schemas.microsoft.com/office/drawing/2014/main" id="{3A216268-0092-4255-A817-0A96E4B4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19" y="2359071"/>
            <a:ext cx="5511495" cy="33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1908B-BE0C-4C5D-BAF9-77118CA1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F1 v Roce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0D4CF2-2086-4FEF-B937-F3F2F5BF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286553" cy="3683018"/>
          </a:xfrm>
        </p:spPr>
        <p:txBody>
          <a:bodyPr/>
          <a:lstStyle/>
          <a:p>
            <a:r>
              <a:rPr lang="en-US" dirty="0"/>
              <a:t>Mistr s</a:t>
            </a:r>
            <a:r>
              <a:rPr lang="cs-CZ" dirty="0"/>
              <a:t>věta Max Verstappen</a:t>
            </a:r>
          </a:p>
          <a:p>
            <a:r>
              <a:rPr lang="cs-CZ" dirty="0"/>
              <a:t>Pohár konstruktérů vyhrál Mercedes</a:t>
            </a:r>
          </a:p>
          <a:p>
            <a:r>
              <a:rPr lang="cs-CZ" dirty="0"/>
              <a:t>22 závodů</a:t>
            </a:r>
          </a:p>
          <a:p>
            <a:r>
              <a:rPr lang="cs-CZ" dirty="0"/>
              <a:t>21 pilotů</a:t>
            </a:r>
          </a:p>
          <a:p>
            <a:r>
              <a:rPr lang="cs-CZ" dirty="0"/>
              <a:t>72. sezóna</a:t>
            </a:r>
          </a:p>
          <a:p>
            <a:endParaRPr lang="cs-CZ" dirty="0"/>
          </a:p>
        </p:txBody>
      </p:sp>
      <p:pic>
        <p:nvPicPr>
          <p:cNvPr id="1028" name="Picture 4" descr="Formel-1-Weltmeister Max Verstappen hat kein Mitleid mit Lewis Hamilton und  glaubt nicht an Rücktritt - Eurosport">
            <a:extLst>
              <a:ext uri="{FF2B5EF4-FFF2-40B4-BE49-F238E27FC236}">
                <a16:creationId xmlns:a16="http://schemas.microsoft.com/office/drawing/2014/main" id="{E93DBEB8-2589-4FCB-B40F-37A1FFA38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62" y="2279679"/>
            <a:ext cx="5325108" cy="29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03306-62D4-4C00-93C6-119B2FB2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9715"/>
            <a:ext cx="12192000" cy="1478570"/>
          </a:xfrm>
        </p:spPr>
        <p:txBody>
          <a:bodyPr>
            <a:normAutofit/>
          </a:bodyPr>
          <a:lstStyle/>
          <a:p>
            <a:pPr algn="ctr"/>
            <a:r>
              <a:rPr lang="cs-CZ" sz="8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527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542</TotalTime>
  <Words>746</Words>
  <Application>Microsoft Office PowerPoint</Application>
  <PresentationFormat>Širokoúhlá obrazovka</PresentationFormat>
  <Paragraphs>84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Tw Cen MT</vt:lpstr>
      <vt:lpstr>Obvod</vt:lpstr>
      <vt:lpstr>Formule 1</vt:lpstr>
      <vt:lpstr>Historie</vt:lpstr>
      <vt:lpstr>rekordy</vt:lpstr>
      <vt:lpstr>Vozy Formule 1</vt:lpstr>
      <vt:lpstr>Vozy Formule 1</vt:lpstr>
      <vt:lpstr>Doprovodné série </vt:lpstr>
      <vt:lpstr>Nejúspěšnější jezdci Formule 1</vt:lpstr>
      <vt:lpstr>F1 v Roce 2021</vt:lpstr>
      <vt:lpstr>Děkuji za pozornost</vt:lpstr>
      <vt:lpstr>Zdroje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Formule 1</dc:title>
  <dc:creator>Remeš Matěj</dc:creator>
  <cp:lastModifiedBy>Remeš Matěj</cp:lastModifiedBy>
  <cp:revision>9</cp:revision>
  <dcterms:created xsi:type="dcterms:W3CDTF">2021-12-04T12:25:23Z</dcterms:created>
  <dcterms:modified xsi:type="dcterms:W3CDTF">2021-12-18T16:20:57Z</dcterms:modified>
</cp:coreProperties>
</file>